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84" r:id="rId6"/>
    <p:sldId id="285" r:id="rId7"/>
    <p:sldId id="286" r:id="rId8"/>
    <p:sldId id="474" r:id="rId9"/>
    <p:sldId id="476" r:id="rId10"/>
    <p:sldId id="465" r:id="rId11"/>
    <p:sldId id="466" r:id="rId12"/>
    <p:sldId id="467" r:id="rId13"/>
    <p:sldId id="468" r:id="rId14"/>
    <p:sldId id="469" r:id="rId15"/>
    <p:sldId id="471" r:id="rId16"/>
    <p:sldId id="477" r:id="rId17"/>
    <p:sldId id="277" r:id="rId18"/>
    <p:sldId id="480" r:id="rId19"/>
    <p:sldId id="472" r:id="rId20"/>
    <p:sldId id="481" r:id="rId21"/>
    <p:sldId id="483" r:id="rId22"/>
    <p:sldId id="442" r:id="rId23"/>
    <p:sldId id="446" r:id="rId24"/>
    <p:sldId id="447" r:id="rId25"/>
    <p:sldId id="448" r:id="rId26"/>
    <p:sldId id="449" r:id="rId27"/>
    <p:sldId id="450" r:id="rId28"/>
    <p:sldId id="425" r:id="rId29"/>
    <p:sldId id="426" r:id="rId30"/>
    <p:sldId id="452" r:id="rId31"/>
    <p:sldId id="427" r:id="rId32"/>
    <p:sldId id="443" r:id="rId33"/>
    <p:sldId id="458" r:id="rId34"/>
    <p:sldId id="349" r:id="rId35"/>
    <p:sldId id="343" r:id="rId36"/>
    <p:sldId id="484" r:id="rId37"/>
    <p:sldId id="344" r:id="rId38"/>
    <p:sldId id="347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>
      <p:cViewPr varScale="1">
        <p:scale>
          <a:sx n="63" d="100"/>
          <a:sy n="63" d="100"/>
        </p:scale>
        <p:origin x="1375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B491-9E98-4351-BD22-801796136277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84A27-24C2-4145-8A8F-C5ABABCAA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8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://www.cpc.unc.edu/projects/chin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2.jpeg"/><Relationship Id="rId4" Type="http://schemas.openxmlformats.org/officeDocument/2006/relationships/image" Target="../media/image46.png"/><Relationship Id="rId9" Type="http://schemas.openxmlformats.org/officeDocument/2006/relationships/image" Target="../media/image51.jpeg"/><Relationship Id="rId1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34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   Mechanism and Effect Size in Human-Microbiome Association Studies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3124200"/>
            <a:ext cx="48622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Anthony Fodor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Bioinformatics and Genomics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UNC Charlotte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385776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225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228158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653" y="3799300"/>
            <a:ext cx="4572000" cy="15553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3241109" y="4303484"/>
            <a:ext cx="840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0" y="1271653"/>
            <a:ext cx="5243122" cy="4227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09359" y="982980"/>
            <a:ext cx="827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99654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6C8237-E6EC-4882-B185-93C3A3CC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" y="304800"/>
            <a:ext cx="726517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A6C13-7152-4918-8602-71650CA8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814723"/>
            <a:ext cx="2971800" cy="736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C78E7-25C4-40A9-8063-D013820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6225150"/>
            <a:ext cx="5486400" cy="63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55" y="1781712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7167462" y="2921169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2146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46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50092"/>
            <a:ext cx="8480482" cy="1899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990600" y="228600"/>
            <a:ext cx="128468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350" b="1"/>
              <a:t>OTUs at 97%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2971800" y="39469"/>
            <a:ext cx="586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3831" indent="-173831"/>
            <a:r>
              <a:rPr lang="en-US" dirty="0"/>
              <a:t>Human gut microbial communities are distinctly individual</a:t>
            </a:r>
          </a:p>
          <a:p>
            <a:pPr marL="173831" indent="-173831"/>
            <a:r>
              <a:rPr lang="en-US" dirty="0"/>
              <a:t>Individuality persists despite common diet and conditions</a:t>
            </a: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1021556" y="2819400"/>
            <a:ext cx="61696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b="1" dirty="0"/>
              <a:t>ARISA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615" y="3276600"/>
            <a:ext cx="8347985" cy="185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57200" y="6562509"/>
            <a:ext cx="674370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>
                <a:latin typeface="Arial" pitchFamily="34" charset="0"/>
                <a:cs typeface="Arial" pitchFamily="34" charset="0"/>
              </a:rPr>
              <a:t>Melanie D. Spencer, Timothy J.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Hamp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Robert W. Reid, Leslie M. Fischer, Steven H.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Zeisel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Anthony A. Fodor.   Gastroenterology. 2011</a:t>
            </a:r>
          </a:p>
        </p:txBody>
      </p:sp>
      <p:pic>
        <p:nvPicPr>
          <p:cNvPr id="1026" name="Picture 2" descr="Melanie Spencer">
            <a:extLst>
              <a:ext uri="{FF2B5EF4-FFF2-40B4-BE49-F238E27FC236}">
                <a16:creationId xmlns:a16="http://schemas.microsoft.com/office/drawing/2014/main" id="{7A5366C6-27B1-4448-9EF2-1C3DA09E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57" y="51816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F38AD7-EF48-4466-AC08-83BC37EDA70C}"/>
              </a:ext>
            </a:extLst>
          </p:cNvPr>
          <p:cNvSpPr txBox="1"/>
          <p:nvPr/>
        </p:nvSpPr>
        <p:spPr>
          <a:xfrm>
            <a:off x="838200" y="6172200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Melanie Spencer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Atrium Health</a:t>
            </a:r>
          </a:p>
        </p:txBody>
      </p:sp>
      <p:pic>
        <p:nvPicPr>
          <p:cNvPr id="4098" name="Picture 2" descr="TODO">
            <a:extLst>
              <a:ext uri="{FF2B5EF4-FFF2-40B4-BE49-F238E27FC236}">
                <a16:creationId xmlns:a16="http://schemas.microsoft.com/office/drawing/2014/main" id="{1ADB3024-9A4F-4625-8D30-D4AAC5D7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08" y="5199262"/>
            <a:ext cx="836839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8C554-75DE-411A-86E4-C3817A11614B}"/>
              </a:ext>
            </a:extLst>
          </p:cNvPr>
          <p:cNvSpPr txBox="1"/>
          <p:nvPr/>
        </p:nvSpPr>
        <p:spPr>
          <a:xfrm>
            <a:off x="2590800" y="6107668"/>
            <a:ext cx="175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Zeisel UNC</a:t>
            </a:r>
          </a:p>
        </p:txBody>
      </p:sp>
    </p:spTree>
    <p:extLst>
      <p:ext uri="{BB962C8B-B14F-4D97-AF65-F5344CB8AC3E}">
        <p14:creationId xmlns:p14="http://schemas.microsoft.com/office/powerpoint/2010/main" val="682766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0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BC01E-35F4-40F6-A0A7-C8A414FA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6172200" cy="4955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C6B6-6A3E-431F-AC67-45B2B7F0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6324600" cy="822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F9CB-75F8-43A9-B904-437E4D22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38996"/>
            <a:ext cx="4572000" cy="92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80EC6-6195-4B5B-BFC5-B405760B20CC}"/>
              </a:ext>
            </a:extLst>
          </p:cNvPr>
          <p:cNvSpPr txBox="1"/>
          <p:nvPr/>
        </p:nvSpPr>
        <p:spPr>
          <a:xfrm>
            <a:off x="1186649" y="647700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N=529</a:t>
            </a:r>
          </a:p>
        </p:txBody>
      </p:sp>
      <p:pic>
        <p:nvPicPr>
          <p:cNvPr id="2050" name="Picture 2" descr="Katie Meyer • UNC Gillings School of Global Public Health">
            <a:extLst>
              <a:ext uri="{FF2B5EF4-FFF2-40B4-BE49-F238E27FC236}">
                <a16:creationId xmlns:a16="http://schemas.microsoft.com/office/drawing/2014/main" id="{89F47229-87E0-4A65-A3E9-6089627F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236418"/>
            <a:ext cx="1007191" cy="9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3A23D-1B3D-4A0D-AD6F-7E1D0542FB7F}"/>
              </a:ext>
            </a:extLst>
          </p:cNvPr>
          <p:cNvSpPr txBox="1"/>
          <p:nvPr/>
        </p:nvSpPr>
        <p:spPr>
          <a:xfrm>
            <a:off x="6781800" y="52578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Katie Meyer UNC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D7349-6F66-4C1E-8FAA-9D35EF9B9F27}"/>
              </a:ext>
            </a:extLst>
          </p:cNvPr>
          <p:cNvSpPr txBox="1"/>
          <p:nvPr/>
        </p:nvSpPr>
        <p:spPr>
          <a:xfrm>
            <a:off x="7032926" y="3533671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799D9-20A7-4DE4-85DA-126856E7D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55" y="2286000"/>
            <a:ext cx="675755" cy="12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94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9456" y="6633210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83" y="-49143"/>
            <a:ext cx="8913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” hypothesis linking risk for inflammation related diseases to the 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endParaRPr lang="en-US" sz="1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304800"/>
            <a:ext cx="426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Inference can survive technical differences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57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1F1F71-8383-42D5-8583-05DEAF5191B4}"/>
              </a:ext>
            </a:extLst>
          </p:cNvPr>
          <p:cNvSpPr txBox="1"/>
          <p:nvPr/>
        </p:nvSpPr>
        <p:spPr>
          <a:xfrm>
            <a:off x="533400" y="304800"/>
            <a:ext cx="801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it is possible to get reproducible results across studies from different labs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96A03-0022-4C7D-95F8-586A60E3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5410200" cy="5643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0FAEF-A698-4B5C-A91D-7A85722D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040" y="1370944"/>
            <a:ext cx="1240403" cy="11909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F253C3-A2A3-4274-8ADA-5B55CE879A95}"/>
              </a:ext>
            </a:extLst>
          </p:cNvPr>
          <p:cNvSpPr/>
          <p:nvPr/>
        </p:nvSpPr>
        <p:spPr>
          <a:xfrm>
            <a:off x="6836796" y="2561883"/>
            <a:ext cx="12404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 </a:t>
            </a:r>
            <a:r>
              <a:rPr lang="en-US" sz="1350" dirty="0" err="1"/>
              <a:t>Farnaz</a:t>
            </a:r>
            <a:r>
              <a:rPr lang="en-US" sz="1350" dirty="0"/>
              <a:t> </a:t>
            </a:r>
            <a:r>
              <a:rPr lang="en-US" sz="1350" dirty="0" err="1"/>
              <a:t>Fouladi</a:t>
            </a:r>
            <a:endParaRPr lang="en-US" sz="1350" dirty="0"/>
          </a:p>
          <a:p>
            <a:r>
              <a:rPr lang="en-US" sz="1350" dirty="0"/>
              <a:t>UNC Charlotte </a:t>
            </a:r>
          </a:p>
        </p:txBody>
      </p:sp>
    </p:spTree>
    <p:extLst>
      <p:ext uri="{BB962C8B-B14F-4D97-AF65-F5344CB8AC3E}">
        <p14:creationId xmlns:p14="http://schemas.microsoft.com/office/powerpoint/2010/main" val="3409436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391438" y="1817056"/>
            <a:ext cx="8300670" cy="3670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68E45-4DE4-4CD3-B133-6E340614A37A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84892-CB2E-4EB5-982A-98126B2F18E5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9C060-B47F-4EDE-BE9B-2E0DCA07E5B1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70" y="3900210"/>
            <a:ext cx="4724864" cy="14992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1046CC-4AE0-4D12-B547-67492040712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BC33A-0897-4AD0-978D-0573824D97CA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00" y="3681015"/>
            <a:ext cx="5285714" cy="2295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76684" y="434344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E3D0B-2868-4A74-A235-50C5D9E50B7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26068"/>
            <a:ext cx="749184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26721" y="6412468"/>
            <a:ext cx="272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52400"/>
            <a:ext cx="8752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bugs, but not others, can cause inflammation to progress to cancer…</a:t>
            </a:r>
          </a:p>
        </p:txBody>
      </p:sp>
      <p:pic>
        <p:nvPicPr>
          <p:cNvPr id="3074" name="Picture 2" descr="arthur_janelle">
            <a:extLst>
              <a:ext uri="{FF2B5EF4-FFF2-40B4-BE49-F238E27FC236}">
                <a16:creationId xmlns:a16="http://schemas.microsoft.com/office/drawing/2014/main" id="{095059FE-1292-40D2-9F7D-D7AE3EA2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0B97F-4735-403C-A99A-3F24F793600A}"/>
              </a:ext>
            </a:extLst>
          </p:cNvPr>
          <p:cNvSpPr txBox="1"/>
          <p:nvPr/>
        </p:nvSpPr>
        <p:spPr>
          <a:xfrm>
            <a:off x="1066800" y="6248400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1707078" y="3900304"/>
            <a:ext cx="3935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sz="13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34DF8-65A6-4A25-8C98-5380FFE8810C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1995055" y="5190258"/>
            <a:ext cx="2146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4" y="2058821"/>
            <a:ext cx="4465381" cy="3193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418608" y="2706508"/>
            <a:ext cx="392415" cy="1509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302822" y="1086871"/>
            <a:ext cx="86982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E97AC-C216-4DAD-BA31-FD436DBD1C54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42" y="2173649"/>
            <a:ext cx="7352531" cy="1319924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85" y="3533651"/>
            <a:ext cx="1428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808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439" y="1817056"/>
            <a:ext cx="8070671" cy="108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864812" y="2510422"/>
            <a:ext cx="57823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</p:txBody>
      </p:sp>
    </p:spTree>
    <p:extLst>
      <p:ext uri="{BB962C8B-B14F-4D97-AF65-F5344CB8AC3E}">
        <p14:creationId xmlns:p14="http://schemas.microsoft.com/office/powerpoint/2010/main" val="371142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0" y="1197332"/>
            <a:ext cx="7803644" cy="4390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279664" y="864766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will need to be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964" y="5660668"/>
            <a:ext cx="1115990" cy="11159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7716" y="6477000"/>
            <a:ext cx="28632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  <p:pic>
        <p:nvPicPr>
          <p:cNvPr id="1026" name="Picture 2" descr="Ivory">
            <a:extLst>
              <a:ext uri="{FF2B5EF4-FFF2-40B4-BE49-F238E27FC236}">
                <a16:creationId xmlns:a16="http://schemas.microsoft.com/office/drawing/2014/main" id="{083F1C36-AD37-41E6-9E27-F3924E07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91200"/>
            <a:ext cx="954108" cy="93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CA768ED6-4CA3-4146-BF82-C2C3F06786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3648A-784E-46EA-B621-2D730B440C8E}"/>
              </a:ext>
            </a:extLst>
          </p:cNvPr>
          <p:cNvSpPr txBox="1"/>
          <p:nvPr/>
        </p:nvSpPr>
        <p:spPr>
          <a:xfrm>
            <a:off x="1676400" y="6458635"/>
            <a:ext cx="26901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Ivory Blakely–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1569" y="2843407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3841" y="3153166"/>
            <a:ext cx="6235" cy="7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5961" y="3083675"/>
            <a:ext cx="435407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5553" y="3910703"/>
            <a:ext cx="18546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4370" y="4247181"/>
            <a:ext cx="6409" cy="75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9131" y="4172251"/>
            <a:ext cx="4152099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349" y="5031441"/>
            <a:ext cx="11788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808" y="1915646"/>
            <a:ext cx="12530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7498" y="2189784"/>
            <a:ext cx="0" cy="769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2078" y="2175414"/>
            <a:ext cx="30107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71482" y="5341196"/>
            <a:ext cx="1" cy="52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5961" y="5316448"/>
            <a:ext cx="434125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71482" y="5884541"/>
            <a:ext cx="4360688" cy="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032169" y="1098628"/>
            <a:ext cx="0" cy="478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70043" y="1106636"/>
            <a:ext cx="264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79523" y="990850"/>
            <a:ext cx="2663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20339" y="1234216"/>
            <a:ext cx="345428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512" y="925540"/>
            <a:ext cx="16140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65146" y="1134390"/>
            <a:ext cx="274626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05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742733" y="1235303"/>
            <a:ext cx="0" cy="75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CF506-81D5-41E6-AB53-21EC7736D980}"/>
              </a:ext>
            </a:extLst>
          </p:cNvPr>
          <p:cNvSpPr txBox="1"/>
          <p:nvPr/>
        </p:nvSpPr>
        <p:spPr>
          <a:xfrm>
            <a:off x="1327743" y="609600"/>
            <a:ext cx="545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Washington Ph.D. – Ion Channel Biophysics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E4C415-9D99-4980-86EF-F2063D173A7E}"/>
              </a:ext>
            </a:extLst>
          </p:cNvPr>
          <p:cNvCxnSpPr/>
          <p:nvPr/>
        </p:nvCxnSpPr>
        <p:spPr>
          <a:xfrm>
            <a:off x="4038600" y="1066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6B37C9-B6C7-48C7-816B-AC4B4711A08B}"/>
              </a:ext>
            </a:extLst>
          </p:cNvPr>
          <p:cNvSpPr txBox="1"/>
          <p:nvPr/>
        </p:nvSpPr>
        <p:spPr>
          <a:xfrm>
            <a:off x="1828800" y="1676400"/>
            <a:ext cx="55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startups as a Java Developer in Seattle ( 2 years)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A39E9-5D59-4A23-A915-06B07732A30C}"/>
              </a:ext>
            </a:extLst>
          </p:cNvPr>
          <p:cNvSpPr txBox="1"/>
          <p:nvPr/>
        </p:nvSpPr>
        <p:spPr>
          <a:xfrm>
            <a:off x="1905000" y="2667000"/>
            <a:ext cx="518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Bioinformatics analyst at </a:t>
            </a:r>
            <a:r>
              <a:rPr lang="en-US" dirty="0" err="1"/>
              <a:t>Immunex</a:t>
            </a:r>
            <a:r>
              <a:rPr lang="en-US" dirty="0"/>
              <a:t>/Amgen ( 2 years 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ACB3B-4826-444C-8F99-93987546CDCA}"/>
              </a:ext>
            </a:extLst>
          </p:cNvPr>
          <p:cNvCxnSpPr/>
          <p:nvPr/>
        </p:nvCxnSpPr>
        <p:spPr>
          <a:xfrm>
            <a:off x="4038600" y="2057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D3242-1A01-483A-A8B2-844B44F50DC4}"/>
              </a:ext>
            </a:extLst>
          </p:cNvPr>
          <p:cNvCxnSpPr/>
          <p:nvPr/>
        </p:nvCxnSpPr>
        <p:spPr>
          <a:xfrm>
            <a:off x="4038600" y="31242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C98A04-C841-4F00-9077-E91959928370}"/>
              </a:ext>
            </a:extLst>
          </p:cNvPr>
          <p:cNvSpPr txBox="1"/>
          <p:nvPr/>
        </p:nvSpPr>
        <p:spPr>
          <a:xfrm>
            <a:off x="1679759" y="3733800"/>
            <a:ext cx="586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Post-doctoral associate/research fellow at Stanford (3 years)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4447EC-DFE2-446D-BE64-C986D7268F20}"/>
              </a:ext>
            </a:extLst>
          </p:cNvPr>
          <p:cNvCxnSpPr/>
          <p:nvPr/>
        </p:nvCxnSpPr>
        <p:spPr>
          <a:xfrm>
            <a:off x="4038600" y="4114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C3A47C-33D4-4E2B-B68E-F9308C037ADE}"/>
              </a:ext>
            </a:extLst>
          </p:cNvPr>
          <p:cNvSpPr txBox="1"/>
          <p:nvPr/>
        </p:nvSpPr>
        <p:spPr>
          <a:xfrm>
            <a:off x="1832159" y="4736068"/>
            <a:ext cx="568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Tenure track research position at UNC Charlotte ( 15 years)</a:t>
            </a:r>
          </a:p>
        </p:txBody>
      </p:sp>
    </p:spTree>
    <p:extLst>
      <p:ext uri="{BB962C8B-B14F-4D97-AF65-F5344CB8AC3E}">
        <p14:creationId xmlns:p14="http://schemas.microsoft.com/office/powerpoint/2010/main" val="3200229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027" y="591349"/>
            <a:ext cx="6843570" cy="165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93" y="1843674"/>
            <a:ext cx="5189422" cy="38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524488" y="811046"/>
            <a:ext cx="135646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086351"/>
            <a:ext cx="3188494" cy="66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04801" y="1072686"/>
            <a:ext cx="1513556" cy="148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05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1" y="4400551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200555" y="1066736"/>
            <a:ext cx="1244251" cy="201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Roshonda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Barner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Ra’ad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Gharaibeh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Cynthia </a:t>
            </a:r>
            <a:r>
              <a:rPr lang="en-US" sz="1050" dirty="0" err="1">
                <a:latin typeface="Arial"/>
                <a:cs typeface="Arial"/>
              </a:rPr>
              <a:t>Gibas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Jon </a:t>
            </a:r>
            <a:r>
              <a:rPr lang="en-US" sz="1050" dirty="0" err="1">
                <a:latin typeface="Arial"/>
                <a:cs typeface="Arial"/>
              </a:rPr>
              <a:t>McCafferty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</a:t>
            </a:r>
            <a:r>
              <a:rPr lang="en-US" sz="1050" dirty="0" err="1">
                <a:latin typeface="Arial"/>
                <a:cs typeface="Arial"/>
              </a:rPr>
              <a:t>Sioda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Kathryn </a:t>
            </a:r>
            <a:r>
              <a:rPr lang="en-US" sz="1050" dirty="0" err="1">
                <a:latin typeface="Arial"/>
                <a:cs typeface="Arial"/>
              </a:rPr>
              <a:t>Winglee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3969117" y="1039645"/>
            <a:ext cx="110799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Christian </a:t>
            </a:r>
            <a:r>
              <a:rPr lang="en-US" sz="1050" dirty="0" err="1">
                <a:latin typeface="Arial"/>
                <a:cs typeface="Arial"/>
              </a:rPr>
              <a:t>Jobin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2251" y="4686302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4900" y="4457700"/>
            <a:ext cx="1543050" cy="110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5751" y="3371850"/>
            <a:ext cx="914400" cy="109270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143000" y="3074560"/>
            <a:ext cx="1176925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47303" y="3000809"/>
            <a:ext cx="1071571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1622" y="3456210"/>
            <a:ext cx="638106" cy="84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04772" y="3341911"/>
            <a:ext cx="971550" cy="97154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4847624" y="3081601"/>
            <a:ext cx="175916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47474" y="3341909"/>
            <a:ext cx="892397" cy="10287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3476023" y="3099537"/>
            <a:ext cx="130356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7772" y="3341909"/>
            <a:ext cx="1377108" cy="9144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19222" y="3099537"/>
            <a:ext cx="107914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00801" y="2228850"/>
            <a:ext cx="678656" cy="821532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6000751" y="1943101"/>
            <a:ext cx="15135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972051" y="2171700"/>
            <a:ext cx="678656" cy="82153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4551151" y="1940868"/>
            <a:ext cx="1446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06091" y="2213284"/>
            <a:ext cx="935831" cy="7816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320478" y="1955885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5410201" y="982495"/>
            <a:ext cx="3270447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USC</a:t>
            </a:r>
            <a:r>
              <a:rPr lang="en-US" sz="1050" dirty="0">
                <a:latin typeface="Arial"/>
                <a:cs typeface="Arial"/>
              </a:rPr>
              <a:t>		</a:t>
            </a:r>
            <a:r>
              <a:rPr lang="en-US" sz="105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Tanya L </a:t>
            </a:r>
            <a:r>
              <a:rPr lang="en-US" sz="1050" dirty="0" err="1">
                <a:latin typeface="Arial"/>
                <a:cs typeface="Arial"/>
              </a:rPr>
              <a:t>Alderete</a:t>
            </a:r>
            <a:r>
              <a:rPr lang="en-US" sz="1050" dirty="0">
                <a:latin typeface="Arial"/>
                <a:cs typeface="Arial"/>
              </a:rPr>
              <a:t>	Martha J. </a:t>
            </a:r>
            <a:r>
              <a:rPr lang="en-US" sz="1050" dirty="0" err="1">
                <a:latin typeface="Arial"/>
                <a:cs typeface="Arial"/>
              </a:rPr>
              <a:t>Shrubsole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Scott </a:t>
            </a:r>
            <a:r>
              <a:rPr lang="en-US" sz="1050" dirty="0" err="1">
                <a:latin typeface="Arial"/>
                <a:cs typeface="Arial"/>
              </a:rPr>
              <a:t>Kanoski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5122" name="Picture 2" descr="Arthritis Foundation Logo">
            <a:extLst>
              <a:ext uri="{FF2B5EF4-FFF2-40B4-BE49-F238E27FC236}">
                <a16:creationId xmlns:a16="http://schemas.microsoft.com/office/drawing/2014/main" id="{3572E2FF-D503-472E-A79A-BA21E97A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26" y="5679283"/>
            <a:ext cx="2095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668"/>
            <a:ext cx="8900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Remarkably, the PKS island appears essential in promoting progress to CRC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762000"/>
            <a:ext cx="69056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85729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4800600"/>
            <a:ext cx="5114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791200"/>
            <a:ext cx="49815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C4005-B11D-4DCF-9486-99FA88FB7B8D}"/>
              </a:ext>
            </a:extLst>
          </p:cNvPr>
          <p:cNvSpPr txBox="1"/>
          <p:nvPr/>
        </p:nvSpPr>
        <p:spPr>
          <a:xfrm>
            <a:off x="1793197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BE4944-C280-4396-8769-4769CE8E826A}"/>
              </a:ext>
            </a:extLst>
          </p:cNvPr>
          <p:cNvCxnSpPr/>
          <p:nvPr/>
        </p:nvCxnSpPr>
        <p:spPr>
          <a:xfrm>
            <a:off x="3275437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F70900-9376-4B1B-878C-F76E3B7CD935}"/>
              </a:ext>
            </a:extLst>
          </p:cNvPr>
          <p:cNvSpPr txBox="1"/>
          <p:nvPr/>
        </p:nvSpPr>
        <p:spPr>
          <a:xfrm>
            <a:off x="3351637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selection against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95E43-E584-41E0-B7C4-D5DB8B404353}"/>
              </a:ext>
            </a:extLst>
          </p:cNvPr>
          <p:cNvSpPr txBox="1"/>
          <p:nvPr/>
        </p:nvSpPr>
        <p:spPr>
          <a:xfrm>
            <a:off x="5923452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itchFamily="34" charset="0"/>
                <a:cs typeface="Arial" pitchFamily="34" charset="0"/>
              </a:rPr>
              <a:t>E. </a:t>
            </a:r>
            <a:r>
              <a:rPr lang="en-US" i="1">
                <a:latin typeface="Arial" pitchFamily="34" charset="0"/>
                <a:cs typeface="Arial" pitchFamily="34" charset="0"/>
              </a:rPr>
              <a:t>coli</a:t>
            </a:r>
            <a:r>
              <a:rPr lang="en-US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077005-301B-40A1-B60F-DE5BFF38115A}"/>
              </a:ext>
            </a:extLst>
          </p:cNvPr>
          <p:cNvCxnSpPr/>
          <p:nvPr/>
        </p:nvCxnSpPr>
        <p:spPr>
          <a:xfrm>
            <a:off x="647700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AC8D11-B9BF-4A21-9BF5-2AF81CA25173}"/>
              </a:ext>
            </a:extLst>
          </p:cNvPr>
          <p:cNvSpPr txBox="1"/>
          <p:nvPr/>
        </p:nvSpPr>
        <p:spPr>
          <a:xfrm>
            <a:off x="5831797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E7511-48DD-4F62-A029-FF41DBD0F885}"/>
              </a:ext>
            </a:extLst>
          </p:cNvPr>
          <p:cNvSpPr txBox="1"/>
          <p:nvPr/>
        </p:nvSpPr>
        <p:spPr>
          <a:xfrm>
            <a:off x="990600" y="228600"/>
            <a:ext cx="709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have increasing detail on the chain of causality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D9097-EFC6-4C40-8E52-A729EE8154AD}"/>
              </a:ext>
            </a:extLst>
          </p:cNvPr>
          <p:cNvSpPr txBox="1"/>
          <p:nvPr/>
        </p:nvSpPr>
        <p:spPr>
          <a:xfrm>
            <a:off x="1488397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D9D439-2CF5-489D-845D-5ECEB90A1AE9}"/>
              </a:ext>
            </a:extLst>
          </p:cNvPr>
          <p:cNvCxnSpPr/>
          <p:nvPr/>
        </p:nvCxnSpPr>
        <p:spPr>
          <a:xfrm flipV="1">
            <a:off x="2631397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33634-6D92-4DDE-9532-26F4DB4BD4F6}"/>
              </a:ext>
            </a:extLst>
          </p:cNvPr>
          <p:cNvCxnSpPr/>
          <p:nvPr/>
        </p:nvCxnSpPr>
        <p:spPr>
          <a:xfrm>
            <a:off x="3317197" y="2209800"/>
            <a:ext cx="2667000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1318CE-18D2-4425-97DB-8949166D79B6}"/>
              </a:ext>
            </a:extLst>
          </p:cNvPr>
          <p:cNvSpPr txBox="1"/>
          <p:nvPr/>
        </p:nvSpPr>
        <p:spPr>
          <a:xfrm>
            <a:off x="685800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during stress/birth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D109B-2E50-429D-9F7C-5FDA226DFE1D}"/>
              </a:ext>
            </a:extLst>
          </p:cNvPr>
          <p:cNvSpPr txBox="1"/>
          <p:nvPr/>
        </p:nvSpPr>
        <p:spPr>
          <a:xfrm>
            <a:off x="3698197" y="2667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Stresses host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1AF7C-CB2D-4A1A-8103-8D039B2878CF}"/>
              </a:ext>
            </a:extLst>
          </p:cNvPr>
          <p:cNvSpPr txBox="1"/>
          <p:nvPr/>
        </p:nvSpPr>
        <p:spPr>
          <a:xfrm>
            <a:off x="6553200" y="2209800"/>
            <a:ext cx="2394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damage pks-</a:t>
            </a:r>
            <a:r>
              <a:rPr lang="en-US" i="1" dirty="0"/>
              <a:t>E. Coli </a:t>
            </a:r>
          </a:p>
          <a:p>
            <a:r>
              <a:rPr lang="en-US" dirty="0"/>
              <a:t>does to DNA can be</a:t>
            </a:r>
          </a:p>
          <a:p>
            <a:r>
              <a:rPr lang="en-US" dirty="0"/>
              <a:t>directly </a:t>
            </a:r>
            <a:r>
              <a:rPr lang="en-US" dirty="0" err="1"/>
              <a:t>measaured</a:t>
            </a:r>
            <a:r>
              <a:rPr lang="en-US" dirty="0"/>
              <a:t> and</a:t>
            </a:r>
          </a:p>
          <a:p>
            <a:r>
              <a:rPr lang="en-US" dirty="0"/>
              <a:t>quantified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17B00-ADC3-4DB9-ABB4-7B813D5F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358872"/>
            <a:ext cx="5988193" cy="1584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EFB4A2-5138-4AEE-A7BC-42311CAAA972}"/>
              </a:ext>
            </a:extLst>
          </p:cNvPr>
          <p:cNvSpPr txBox="1"/>
          <p:nvPr/>
        </p:nvSpPr>
        <p:spPr>
          <a:xfrm>
            <a:off x="293097" y="5983069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Approximately 5% of all CRCs have a mutational spectrum signature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consistent with E. Coli/pks damage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B44E07-C1F1-464B-B04B-934AFC5F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306669"/>
            <a:ext cx="2546207" cy="317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B52293-956C-4023-B0CC-D012568C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25" y="4704689"/>
            <a:ext cx="2794955" cy="5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4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487FA-5BF9-4AB5-A00A-C209832C0C2C}"/>
              </a:ext>
            </a:extLst>
          </p:cNvPr>
          <p:cNvSpPr txBox="1"/>
          <p:nvPr/>
        </p:nvSpPr>
        <p:spPr>
          <a:xfrm>
            <a:off x="1295400" y="1752600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 always straight-forward to elucidate mechanism</a:t>
            </a:r>
          </a:p>
        </p:txBody>
      </p:sp>
    </p:spTree>
    <p:extLst>
      <p:ext uri="{BB962C8B-B14F-4D97-AF65-F5344CB8AC3E}">
        <p14:creationId xmlns:p14="http://schemas.microsoft.com/office/powerpoint/2010/main" val="946930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2034</Words>
  <Application>Microsoft Office PowerPoint</Application>
  <PresentationFormat>On-screen Show (4:3)</PresentationFormat>
  <Paragraphs>329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</dc:creator>
  <cp:lastModifiedBy>Anthony Fodor</cp:lastModifiedBy>
  <cp:revision>208</cp:revision>
  <dcterms:created xsi:type="dcterms:W3CDTF">2006-08-16T00:00:00Z</dcterms:created>
  <dcterms:modified xsi:type="dcterms:W3CDTF">2020-11-12T16:22:49Z</dcterms:modified>
</cp:coreProperties>
</file>